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9519" autoAdjust="0"/>
  </p:normalViewPr>
  <p:slideViewPr>
    <p:cSldViewPr>
      <p:cViewPr>
        <p:scale>
          <a:sx n="100" d="100"/>
          <a:sy n="100" d="100"/>
        </p:scale>
        <p:origin x="1344" y="-1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011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11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16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31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58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440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42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71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75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27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82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06BB8-CB1F-42ED-9B52-D2D17E0E403B}" type="datetimeFigureOut">
              <a:rPr lang="ru-RU" smtClean="0"/>
              <a:t>23.07.2026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DD072-BC76-4B33-8148-D804F527902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160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955120"/>
              </p:ext>
            </p:extLst>
          </p:nvPr>
        </p:nvGraphicFramePr>
        <p:xfrm>
          <a:off x="433661" y="714307"/>
          <a:ext cx="9001000" cy="52790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93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7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8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МОБИЛЬНОЕ ПРИЛОЖЕНИЕ </a:t>
                      </a:r>
                      <a:endParaRPr lang="en-US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СБЕРБАНК ОНЛАЙН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mtClean="0">
                          <a:solidFill>
                            <a:srgbClr val="00703C"/>
                          </a:solidFill>
                          <a:effectLst/>
                        </a:rPr>
                        <a:t>УСТРОЙСТВА САМООБСЛУЖИВАНИЯ СБЕРБАНКА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mtClean="0">
                          <a:solidFill>
                            <a:srgbClr val="00703C"/>
                          </a:solidFill>
                        </a:rPr>
                        <a:t>КАРТОЙ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ЛИЧНЫЙ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КАБИНЕТ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 </a:t>
                      </a:r>
                      <a:endParaRPr lang="en-US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СБЕРБАНК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ОНЛ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@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ЙН – 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</a:rPr>
                        <a:t>WEB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Версия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2831"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Перейдите в раздел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«ПЛАТЕЖИ»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 строке поиска введите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(Лагерь, курсы, конкурсы)</a:t>
                      </a:r>
                      <a:endParaRPr lang="ru-RU" sz="1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Введите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«ФИО плательщика» - «ПРОДОЛЖИТЬ»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Введите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«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Назначение платежа» - ПРОДОЛЖИТЬ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Введите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«СУММУ» - ПРОДОЛЖИТЬ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Ознакомьтесь с детализацией платежа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000" b="1" dirty="0" smtClean="0"/>
                        <a:t>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«СЧЕТ СПИСАНИЯ»</a:t>
                      </a:r>
                      <a:endParaRPr lang="ru-RU" sz="1000" b="1" dirty="0" smtClean="0">
                        <a:effectLst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«ОПЛАТИТЬ»</a:t>
                      </a:r>
                    </a:p>
                    <a:p>
                      <a:pPr marL="352425" indent="-171450" algn="l">
                        <a:buFontTx/>
                        <a:buChar char="-"/>
                      </a:pP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Вставьте карту</a:t>
                      </a: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«ПИН-КОД»</a:t>
                      </a: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ОПЛАТИТЬ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И ПЕРЕВЕСТИ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80975" lvl="0" indent="-180975" algn="l">
                        <a:buFont typeface="+mj-lt"/>
                        <a:buAutoNum type="arabicPeriod"/>
                        <a:tabLst>
                          <a:tab pos="180975" algn="l"/>
                        </a:tabLst>
                      </a:pPr>
                      <a:r>
                        <a:rPr lang="ru-RU" sz="1000" b="0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ПОИСК УСЛУГ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 и ОРГАНИЗАЦИЙ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»</a:t>
                      </a:r>
                    </a:p>
                    <a:p>
                      <a:pPr marL="180975" indent="-180975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000" b="1" dirty="0" smtClean="0">
                          <a:effectLst/>
                        </a:rPr>
                        <a:t>Введите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- НАЙТИ</a:t>
                      </a:r>
                      <a:endParaRPr lang="ru-RU" sz="1000" b="1" kern="1200" dirty="0" smtClean="0">
                        <a:solidFill>
                          <a:srgbClr val="00703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Выберите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(Лагерь, курсы, конкурсы)</a:t>
                      </a:r>
                      <a:endParaRPr lang="ru-RU" sz="10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80975" indent="-180975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ru-RU" sz="1000" b="1" dirty="0" smtClean="0">
                          <a:effectLst/>
                        </a:rPr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«ФИО плательщика» -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ПРОДОЛЖИТЬ</a:t>
                      </a:r>
                      <a:endParaRPr lang="ru-RU" sz="1000" b="1" dirty="0" smtClean="0">
                        <a:effectLst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Введите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«Назначение платежа», через кнопку «ИЗМЕНИТЬ» - ПРОДОЛЖИТЬ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Убедитесь в правильности информации на экране</a:t>
                      </a:r>
                      <a:endParaRPr lang="ru-RU" sz="1000" b="1" kern="1200" dirty="0" smtClean="0">
                        <a:solidFill>
                          <a:srgbClr val="00703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11.    Введите 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«Сумму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»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через кнопку «ИЗМЕНИТЬ» - ПРОДОЛЖИТЬ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  <a:p>
                      <a:pPr marL="0" lvl="0" indent="0" algn="l">
                        <a:buFont typeface="+mj-lt"/>
                        <a:buNone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12.    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«ДАЛЕЕ»</a:t>
                      </a:r>
                    </a:p>
                    <a:p>
                      <a:pPr marL="0" lvl="0" indent="0" algn="just">
                        <a:buFont typeface="+mj-lt"/>
                        <a:buNone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13.    </a:t>
                      </a:r>
                      <a:r>
                        <a:rPr lang="ru-RU" sz="1000" b="1" dirty="0" smtClean="0">
                          <a:effectLst/>
                        </a:rPr>
                        <a:t>Ознакомьтесь с детализацией платежа на экране</a:t>
                      </a:r>
                    </a:p>
                    <a:p>
                      <a:pPr marL="0" lvl="0" indent="0" algn="l">
                        <a:buFont typeface="+mj-lt"/>
                        <a:buNone/>
                        <a:tabLst>
                          <a:tab pos="180975" algn="l"/>
                        </a:tabLst>
                      </a:pPr>
                      <a:r>
                        <a:rPr lang="ru-RU" sz="1000" b="1" dirty="0" smtClean="0"/>
                        <a:t>14.   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«ОПЛАТИТЬ»</a:t>
                      </a:r>
                    </a:p>
                    <a:p>
                      <a:pPr marL="0" lvl="0" indent="0" algn="just">
                        <a:buFont typeface="+mj-lt"/>
                        <a:buNone/>
                        <a:tabLst>
                          <a:tab pos="180975" algn="l"/>
                        </a:tabLst>
                      </a:pPr>
                      <a:r>
                        <a:rPr lang="ru-RU" sz="1000" b="1" dirty="0" smtClean="0">
                          <a:effectLst/>
                        </a:rPr>
                        <a:t>15.   </a:t>
                      </a: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«НАПЕЧАТАТЬ ЧЕК»</a:t>
                      </a:r>
                    </a:p>
                    <a:p>
                      <a:pPr marL="0" indent="0" algn="just">
                        <a:buFont typeface="+mj-lt"/>
                        <a:buNone/>
                      </a:pPr>
                      <a:r>
                        <a:rPr lang="ru-RU" sz="1000" b="1" dirty="0" smtClean="0">
                          <a:effectLst/>
                        </a:rPr>
                        <a:t>16.   Получите чек с информацией о принятом  платеже</a:t>
                      </a:r>
                    </a:p>
                    <a:p>
                      <a:pPr lvl="0" algn="l"/>
                      <a:endParaRPr lang="ru-RU" sz="1000" b="0" dirty="0" smtClean="0"/>
                    </a:p>
                    <a:p>
                      <a:pPr algn="l"/>
                      <a:endParaRPr lang="ru-RU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Откройте сайт Сбербанка </a:t>
                      </a:r>
                      <a:r>
                        <a:rPr lang="en-US" sz="1000" b="1" dirty="0" smtClean="0">
                          <a:solidFill>
                            <a:srgbClr val="00703C"/>
                          </a:solidFill>
                        </a:rPr>
                        <a:t>www.sberbank.ru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Перейдите на страницу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«Сбербанк Онлайн»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«ИДЕНТИФИКАТОР ПОЛЬЗОВАТЕЛЯ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ИЛИ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ЛОГИН»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«ПАРОЛЬ»</a:t>
                      </a:r>
                      <a:r>
                        <a:rPr lang="ru-RU" sz="1000" b="1" dirty="0" smtClean="0"/>
                        <a:t> </a:t>
                      </a: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baseline="0" dirty="0" smtClean="0"/>
                        <a:t>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ПЛАТЕЖИ»</a:t>
                      </a:r>
                      <a:endParaRPr lang="ru-RU" sz="10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dirty="0" smtClean="0"/>
                        <a:t>В строке поиска задайте поиск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по ИНН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</a:t>
                      </a:r>
                      <a:r>
                        <a:rPr lang="ru-RU" sz="1000" b="1" kern="120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7202189263»</a:t>
                      </a: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Выберите</a:t>
                      </a:r>
                      <a:r>
                        <a:rPr lang="ru-RU" sz="1000" b="1" kern="1200" baseline="0" dirty="0" smtClean="0">
                          <a:solidFill>
                            <a:srgbClr val="00703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ДШИ Гармония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(Лагерь, курсы, конкурсы)</a:t>
                      </a:r>
                      <a:endParaRPr lang="ru-RU" sz="1000" b="1" kern="12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7800" lvl="0" indent="-177800" algn="l">
                        <a:buFont typeface="+mj-lt"/>
                        <a:buAutoNum type="arabicPeriod"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1000" b="1" dirty="0" smtClean="0"/>
                        <a:t>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«КАРТА СПИСАНИЯ»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Введите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  <a:effectLst/>
                        </a:rPr>
                        <a:t>«ФИО плательщика» - «ДАЛЕЕ»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Убедитесь в правильности информации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</a:rPr>
                        <a:t>Введите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«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  <a:effectLst/>
                        </a:rPr>
                        <a:t>Назначение платежа»</a:t>
                      </a:r>
                      <a:endParaRPr lang="ru-RU" sz="1000" b="1" dirty="0" smtClean="0">
                        <a:solidFill>
                          <a:srgbClr val="00703C"/>
                        </a:solidFill>
                        <a:effectLst/>
                      </a:endParaRP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«ПРОДОЛЖИТЬ»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Введите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 «СУММУ»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effectLst/>
                        </a:rPr>
                        <a:t>Ознакомьтесь с детализацией платежа на экране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«ПОДТВЕРДИТЬ ПО SMS»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Введите для подтверждения </a:t>
                      </a:r>
                      <a:r>
                        <a:rPr lang="ru-RU" sz="1000" b="1" baseline="0" dirty="0" smtClean="0">
                          <a:solidFill>
                            <a:srgbClr val="00703C"/>
                          </a:solidFill>
                        </a:rPr>
                        <a:t>ПАРОЛЬ ИЗ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 SMS</a:t>
                      </a:r>
                    </a:p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b="1" dirty="0" smtClean="0"/>
                        <a:t>Выберите </a:t>
                      </a:r>
                      <a:r>
                        <a:rPr lang="ru-RU" sz="1000" b="1" dirty="0" smtClean="0">
                          <a:solidFill>
                            <a:srgbClr val="00703C"/>
                          </a:solidFill>
                        </a:rPr>
                        <a:t>«ПОДТВЕРДИТЬ»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1" dirty="0" smtClean="0">
                        <a:solidFill>
                          <a:srgbClr val="00703C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700" b="1" dirty="0" smtClean="0">
                        <a:solidFill>
                          <a:srgbClr val="00703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23288" y="69007"/>
            <a:ext cx="6234168" cy="792088"/>
          </a:xfrm>
        </p:spPr>
        <p:txBody>
          <a:bodyPr>
            <a:noAutofit/>
          </a:bodyPr>
          <a:lstStyle/>
          <a:p>
            <a:r>
              <a:rPr lang="ru-RU" sz="1600" b="1" cap="all" dirty="0" smtClean="0">
                <a:solidFill>
                  <a:srgbClr val="00703C"/>
                </a:solidFill>
              </a:rPr>
              <a:t>Памятка по оплате</a:t>
            </a:r>
            <a:r>
              <a:rPr lang="en-US" sz="1600" b="1" cap="all" dirty="0" smtClean="0">
                <a:solidFill>
                  <a:srgbClr val="00703C"/>
                </a:solidFill>
              </a:rPr>
              <a:t> </a:t>
            </a:r>
            <a:r>
              <a:rPr lang="ru-RU" sz="1600" b="1" u="sng" cap="all" dirty="0" smtClean="0">
                <a:solidFill>
                  <a:srgbClr val="00703C"/>
                </a:solidFill>
              </a:rPr>
              <a:t>ПРОЧИХ </a:t>
            </a:r>
            <a:r>
              <a:rPr lang="ru-RU" sz="1600" b="1" u="sng" cap="all" dirty="0" smtClean="0">
                <a:solidFill>
                  <a:srgbClr val="00703C"/>
                </a:solidFill>
              </a:rPr>
              <a:t>услуг (лагерь, курсы, конкурсы</a:t>
            </a:r>
            <a:r>
              <a:rPr lang="ru-RU" sz="1600" b="1" u="sng" cap="all" dirty="0" smtClean="0">
                <a:solidFill>
                  <a:srgbClr val="00703C"/>
                </a:solidFill>
              </a:rPr>
              <a:t>)</a:t>
            </a:r>
          </a:p>
          <a:p>
            <a:r>
              <a:rPr lang="ru-RU" sz="1600" b="1" dirty="0">
                <a:solidFill>
                  <a:srgbClr val="00703C"/>
                </a:solidFill>
              </a:rPr>
              <a:t>МАУ </a:t>
            </a:r>
            <a:r>
              <a:rPr lang="ru-RU" sz="1600" b="1" dirty="0" smtClean="0">
                <a:solidFill>
                  <a:srgbClr val="00703C"/>
                </a:solidFill>
              </a:rPr>
              <a:t>ДО </a:t>
            </a:r>
            <a:r>
              <a:rPr lang="ru-RU" sz="1600" b="1" dirty="0">
                <a:solidFill>
                  <a:srgbClr val="00703C"/>
                </a:solidFill>
              </a:rPr>
              <a:t>"</a:t>
            </a:r>
            <a:r>
              <a:rPr lang="ru-RU" sz="1600" b="1" dirty="0" smtClean="0">
                <a:solidFill>
                  <a:srgbClr val="00703C"/>
                </a:solidFill>
              </a:rPr>
              <a:t>ДШИ </a:t>
            </a:r>
            <a:r>
              <a:rPr lang="ru-RU" sz="1600" b="1" dirty="0">
                <a:solidFill>
                  <a:srgbClr val="00703C"/>
                </a:solidFill>
              </a:rPr>
              <a:t>"Гармония"</a:t>
            </a:r>
            <a:endParaRPr lang="ru-RU" sz="1600" b="1" cap="all" dirty="0">
              <a:solidFill>
                <a:srgbClr val="00703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85048" y="6228221"/>
            <a:ext cx="35283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u="none" strike="noStrike" dirty="0" smtClean="0">
                <a:effectLst/>
              </a:rPr>
              <a:t>Если у </a:t>
            </a:r>
            <a:r>
              <a:rPr lang="ru-RU" sz="900" dirty="0" smtClean="0"/>
              <a:t>Вас возникли вопросы по</a:t>
            </a:r>
            <a:r>
              <a:rPr lang="ru-RU" sz="900" dirty="0" smtClean="0">
                <a:effectLst/>
              </a:rPr>
              <a:t> проведению операции, обратитесь к консультанту-администратору в офисе банка или по телефону горячей линии – Вам обязательно помогут.</a:t>
            </a:r>
            <a:endParaRPr lang="ru-RU" sz="900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4529" y="6166666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dirty="0"/>
              <a:t>П</a:t>
            </a:r>
            <a:r>
              <a:rPr lang="ru-RU" sz="800" dirty="0" smtClean="0">
                <a:effectLst/>
              </a:rPr>
              <a:t>АО Сбербанк </a:t>
            </a:r>
          </a:p>
          <a:p>
            <a:pPr algn="ctr">
              <a:spcAft>
                <a:spcPts val="0"/>
              </a:spcAft>
            </a:pPr>
            <a:r>
              <a:rPr lang="ru-RU" sz="800" dirty="0" smtClean="0">
                <a:effectLst/>
              </a:rPr>
              <a:t>Генеральная лицензия </a:t>
            </a:r>
            <a:r>
              <a:rPr lang="ru-RU" sz="800" dirty="0" smtClean="0"/>
              <a:t>Банка России на осуществление банковских операций № 1481 от </a:t>
            </a:r>
            <a:r>
              <a:rPr lang="en-US" sz="800" dirty="0" smtClean="0"/>
              <a:t>11</a:t>
            </a:r>
            <a:r>
              <a:rPr lang="ru-RU" sz="800" dirty="0" smtClean="0"/>
              <a:t>.08.201</a:t>
            </a:r>
            <a:r>
              <a:rPr lang="en-US" sz="800" dirty="0" smtClean="0"/>
              <a:t>5</a:t>
            </a:r>
            <a:r>
              <a:rPr lang="ru-RU" sz="800" dirty="0" smtClean="0"/>
              <a:t> г. </a:t>
            </a:r>
            <a:endParaRPr lang="en-US" sz="800" dirty="0" smtClean="0"/>
          </a:p>
          <a:p>
            <a:pPr algn="ctr">
              <a:spcAft>
                <a:spcPts val="0"/>
              </a:spcAft>
            </a:pPr>
            <a:r>
              <a:rPr lang="ru-RU" sz="800" dirty="0" smtClean="0">
                <a:effectLst/>
              </a:rPr>
              <a:t>Телефон для справок: 8-800-555-55-50 (звонки по России – бесплатно).</a:t>
            </a:r>
          </a:p>
          <a:p>
            <a:pPr algn="ctr">
              <a:spcAft>
                <a:spcPts val="0"/>
              </a:spcAft>
            </a:pPr>
            <a:r>
              <a:rPr lang="en-US" sz="800" dirty="0" smtClean="0"/>
              <a:t>www.sberbank.ru</a:t>
            </a:r>
            <a:endParaRPr lang="ru-RU" sz="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62" y="116632"/>
            <a:ext cx="1512168" cy="492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9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366</Words>
  <Application>Microsoft Office PowerPoint</Application>
  <PresentationFormat>Лист A4 (210x297 мм)</PresentationFormat>
  <Paragraphs>54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Company>ЗСБ СБРФ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Александров Вячеслав Владимирович</dc:creator>
  <cp:lastModifiedBy>Парфенова Елена Владимировна</cp:lastModifiedBy>
  <cp:revision>86</cp:revision>
  <cp:lastPrinted>2026-07-23T09:31:01Z</cp:lastPrinted>
  <dcterms:created xsi:type="dcterms:W3CDTF">2015-02-18T06:14:00Z</dcterms:created>
  <dcterms:modified xsi:type="dcterms:W3CDTF">2026-07-23T12:47:22Z</dcterms:modified>
</cp:coreProperties>
</file>