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06000" cy="6858000" type="A4"/>
  <p:notesSz cx="6858000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9519" autoAdjust="0"/>
  </p:normalViewPr>
  <p:slideViewPr>
    <p:cSldViewPr>
      <p:cViewPr>
        <p:scale>
          <a:sx n="100" d="100"/>
          <a:sy n="100" d="100"/>
        </p:scale>
        <p:origin x="1344" y="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2011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116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1165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8316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9580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4401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7422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371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0755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6270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825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1603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950262"/>
              </p:ext>
            </p:extLst>
          </p:nvPr>
        </p:nvGraphicFramePr>
        <p:xfrm>
          <a:off x="433661" y="714307"/>
          <a:ext cx="9001000" cy="52790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3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0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78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88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МОБИЛЬНОЕ ПРИЛОЖЕНИЕ </a:t>
                      </a:r>
                      <a:endParaRPr lang="en-US" sz="1000" b="1" dirty="0" smtClean="0">
                        <a:solidFill>
                          <a:srgbClr val="00703C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СБЕРБАНК ОНЛАЙН</a:t>
                      </a:r>
                      <a:endParaRPr lang="ru-RU" sz="1000" b="1" dirty="0" smtClean="0">
                        <a:solidFill>
                          <a:srgbClr val="00703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mtClean="0">
                          <a:solidFill>
                            <a:srgbClr val="00703C"/>
                          </a:solidFill>
                          <a:effectLst/>
                        </a:rPr>
                        <a:t>УСТРОЙСТВА САМООБСЛУЖИВАНИЯ СБЕРБАНКА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mtClean="0">
                          <a:solidFill>
                            <a:srgbClr val="00703C"/>
                          </a:solidFill>
                        </a:rPr>
                        <a:t>КАРТОЙ</a:t>
                      </a:r>
                      <a:endParaRPr lang="ru-RU" sz="1000" b="1" dirty="0" smtClean="0">
                        <a:solidFill>
                          <a:srgbClr val="00703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ЛИЧНЫЙ</a:t>
                      </a: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  <a:effectLst/>
                        </a:rPr>
                        <a:t> КАБИНЕТ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 </a:t>
                      </a:r>
                      <a:endParaRPr lang="en-US" sz="1000" b="1" dirty="0" smtClean="0">
                        <a:solidFill>
                          <a:srgbClr val="00703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СБЕРБАНК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ОНЛ</a:t>
                      </a:r>
                      <a:r>
                        <a:rPr lang="en-US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@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ЙН – </a:t>
                      </a:r>
                      <a:r>
                        <a:rPr lang="en-US" sz="1000" b="1" dirty="0" smtClean="0">
                          <a:solidFill>
                            <a:srgbClr val="00703C"/>
                          </a:solidFill>
                        </a:rPr>
                        <a:t>WEB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 Версия</a:t>
                      </a:r>
                      <a:endParaRPr lang="ru-RU" sz="1000" b="1" dirty="0" smtClean="0">
                        <a:solidFill>
                          <a:srgbClr val="00703C"/>
                        </a:solidFill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2831">
                <a:tc>
                  <a:txBody>
                    <a:bodyPr/>
                    <a:lstStyle/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Перейдите в раздел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«ПЛАТЕЖИ»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В строке поиска введите ИНН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</a:t>
                      </a:r>
                      <a:r>
                        <a:rPr lang="ru-RU" sz="1000" b="1" kern="1200" dirty="0" smtClean="0">
                          <a:solidFill>
                            <a:srgbClr val="00703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7202189263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Выберите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ДШИ Гармония</a:t>
                      </a:r>
                      <a:r>
                        <a:rPr lang="ru-RU" sz="10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(Платная образовательная услуга)</a:t>
                      </a:r>
                      <a:endParaRPr lang="ru-RU" sz="10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Введите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 «ЛИЦЕВОЙ СЧЕТ» - «ПРОДОЛЖИТЬ»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0" dirty="0" smtClean="0"/>
                        <a:t>Выберите</a:t>
                      </a:r>
                      <a:r>
                        <a:rPr lang="ru-RU" sz="1000" b="1" dirty="0" smtClean="0"/>
                        <a:t> </a:t>
                      </a:r>
                      <a:r>
                        <a:rPr lang="ru-RU" sz="1000" b="0" dirty="0" smtClean="0">
                          <a:solidFill>
                            <a:srgbClr val="00703C"/>
                          </a:solidFill>
                        </a:rPr>
                        <a:t>карту списания в поле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«Оплата с…»</a:t>
                      </a:r>
                      <a:r>
                        <a:rPr lang="ru-RU" sz="1000" b="1" kern="1200" dirty="0" smtClean="0">
                          <a:solidFill>
                            <a:srgbClr val="00703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«ПРОДОЛЖИТЬ»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 необходимости скорректируйте </a:t>
                      </a: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</a:rPr>
                        <a:t>«СУММУ» - ПРОДОЛЖИТЬ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effectLst/>
                        </a:rPr>
                        <a:t>Ознакомьтесь с детализацией платежа на экране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/>
                        <a:t>Выберите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 «ОПЛАТИТЬ»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ru-RU" sz="1000" b="1" dirty="0" smtClean="0">
                        <a:solidFill>
                          <a:srgbClr val="00703C"/>
                        </a:solidFill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ru-RU" sz="1000" b="1" dirty="0" smtClean="0">
                        <a:solidFill>
                          <a:srgbClr val="00703C"/>
                        </a:solidFill>
                      </a:endParaRPr>
                    </a:p>
                    <a:p>
                      <a:pPr marL="352425" indent="-171450" algn="l">
                        <a:buFontTx/>
                        <a:buChar char="-"/>
                      </a:pPr>
                      <a:endParaRPr lang="ru-RU" sz="1000" b="1" dirty="0" smtClean="0">
                        <a:solidFill>
                          <a:srgbClr val="00703C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lvl="0" indent="-180975" algn="l">
                        <a:buFont typeface="+mj-lt"/>
                        <a:buAutoNum type="arabicPeriod"/>
                        <a:tabLst>
                          <a:tab pos="180975" algn="l"/>
                        </a:tabLst>
                      </a:pPr>
                      <a:r>
                        <a:rPr lang="ru-RU" sz="1000" b="1" dirty="0" smtClean="0"/>
                        <a:t>Вставьте карту</a:t>
                      </a:r>
                    </a:p>
                    <a:p>
                      <a:pPr marL="180975" lvl="0" indent="-180975" algn="l">
                        <a:buFont typeface="+mj-lt"/>
                        <a:buAutoNum type="arabicPeriod"/>
                        <a:tabLst>
                          <a:tab pos="180975" algn="l"/>
                        </a:tabLst>
                      </a:pPr>
                      <a:r>
                        <a:rPr lang="ru-RU" sz="1000" b="1" dirty="0" smtClean="0"/>
                        <a:t>Введите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«ПИН-КОД»</a:t>
                      </a:r>
                    </a:p>
                    <a:p>
                      <a:pPr marL="180975" lvl="0" indent="-180975" algn="l">
                        <a:buFont typeface="+mj-lt"/>
                        <a:buAutoNum type="arabicPeriod"/>
                        <a:tabLst>
                          <a:tab pos="180975" algn="l"/>
                        </a:tabLst>
                      </a:pPr>
                      <a:r>
                        <a:rPr lang="ru-RU" sz="1000" b="1" dirty="0" smtClean="0"/>
                        <a:t>Выберите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ОПЛАТИТЬ</a:t>
                      </a: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  <a:effectLst/>
                        </a:rPr>
                        <a:t> И ПЕРЕВЕСТИ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»</a:t>
                      </a:r>
                      <a:endParaRPr lang="ru-RU" sz="1000" b="1" dirty="0" smtClean="0">
                        <a:solidFill>
                          <a:srgbClr val="00703C"/>
                        </a:solidFill>
                      </a:endParaRPr>
                    </a:p>
                    <a:p>
                      <a:pPr marL="180975" lvl="0" indent="-180975" algn="l">
                        <a:buFont typeface="+mj-lt"/>
                        <a:buAutoNum type="arabicPeriod"/>
                        <a:tabLst>
                          <a:tab pos="180975" algn="l"/>
                        </a:tabLst>
                      </a:pPr>
                      <a:r>
                        <a:rPr lang="ru-RU" sz="1000" b="0" dirty="0" smtClean="0"/>
                        <a:t>Выберите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ПОИСК УСЛУГ</a:t>
                      </a: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  <a:effectLst/>
                        </a:rPr>
                        <a:t> и ОРГАНИЗАЦИЙ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»</a:t>
                      </a:r>
                    </a:p>
                    <a:p>
                      <a:pPr marL="180975" indent="-180975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ru-RU" sz="1000" b="1" dirty="0" smtClean="0">
                          <a:effectLst/>
                        </a:rPr>
                        <a:t>Введите ИНН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«</a:t>
                      </a:r>
                      <a:r>
                        <a:rPr lang="ru-RU" sz="1000" b="1" kern="1200" dirty="0" smtClean="0">
                          <a:solidFill>
                            <a:srgbClr val="00703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7202189263</a:t>
                      </a:r>
                      <a:r>
                        <a:rPr lang="ru-RU" sz="1000" b="1" kern="1200" dirty="0" smtClean="0">
                          <a:solidFill>
                            <a:srgbClr val="00703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- НАЙТИ</a:t>
                      </a:r>
                      <a:endParaRPr lang="ru-RU" sz="1000" b="1" kern="1200" dirty="0" smtClean="0">
                        <a:solidFill>
                          <a:srgbClr val="00703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Выберите</a:t>
                      </a:r>
                      <a:r>
                        <a:rPr lang="ru-RU" sz="1000" b="1" kern="1200" dirty="0" smtClean="0">
                          <a:solidFill>
                            <a:srgbClr val="00703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ru-RU" sz="10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ДШИ Гармония</a:t>
                      </a:r>
                      <a:r>
                        <a:rPr lang="ru-RU" sz="10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(Платная образовательная услуга)</a:t>
                      </a:r>
                      <a:endParaRPr lang="ru-RU" sz="10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0975" indent="-180975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ru-RU" sz="1000" b="1" dirty="0" smtClean="0">
                          <a:effectLst/>
                        </a:rPr>
                        <a:t>Введите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«ЛИЦЕВОЙ СЧЕТ»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-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ПРОДОЛЖИТЬ</a:t>
                      </a:r>
                      <a:endParaRPr lang="ru-RU" sz="1000" b="1" dirty="0" smtClean="0">
                        <a:effectLst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effectLst/>
                        </a:rPr>
                        <a:t>Убедитесь в правильности информации на экране</a:t>
                      </a:r>
                      <a:endParaRPr lang="ru-RU" sz="1000" b="1" kern="1200" dirty="0" smtClean="0">
                        <a:solidFill>
                          <a:srgbClr val="00703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 необходимости скорректируйте </a:t>
                      </a: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</a:rPr>
                        <a:t>«СУММУ» - ПРОДОЛЖИТЬ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</a:rPr>
                        <a:t> </a:t>
                      </a:r>
                      <a:r>
                        <a:rPr lang="ru-RU" sz="1000" b="1" dirty="0" smtClean="0"/>
                        <a:t>Выберите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ДАЛЕЕ»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  <a:effectLst/>
                        </a:rPr>
                        <a:t> </a:t>
                      </a:r>
                      <a:r>
                        <a:rPr lang="ru-RU" sz="1000" b="1" dirty="0" smtClean="0">
                          <a:effectLst/>
                        </a:rPr>
                        <a:t>Ознакомьтесь </a:t>
                      </a:r>
                      <a:r>
                        <a:rPr lang="ru-RU" sz="1000" b="1" dirty="0" smtClean="0">
                          <a:effectLst/>
                        </a:rPr>
                        <a:t>с детализацией платежа на </a:t>
                      </a:r>
                      <a:r>
                        <a:rPr lang="ru-RU" sz="1000" b="1" dirty="0" smtClean="0">
                          <a:effectLst/>
                        </a:rPr>
                        <a:t>экране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baseline="0" dirty="0" smtClean="0">
                          <a:effectLst/>
                        </a:rPr>
                        <a:t> </a:t>
                      </a:r>
                      <a:r>
                        <a:rPr lang="ru-RU" sz="1000" b="1" dirty="0" smtClean="0"/>
                        <a:t>Выберите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ОПЛАТИТЬ»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</a:rPr>
                        <a:t> </a:t>
                      </a:r>
                      <a:r>
                        <a:rPr lang="ru-RU" sz="1000" b="1" dirty="0" smtClean="0"/>
                        <a:t>Выберите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«НАПЕЧАТАТЬ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ЧЕК»</a:t>
                      </a:r>
                      <a:endParaRPr lang="ru-RU" sz="1000" b="1" baseline="0" dirty="0" smtClean="0">
                        <a:solidFill>
                          <a:srgbClr val="00703C"/>
                        </a:solidFill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  <a:effectLst/>
                        </a:rPr>
                        <a:t> </a:t>
                      </a:r>
                      <a:r>
                        <a:rPr lang="ru-RU" sz="1000" b="1" dirty="0" smtClean="0">
                          <a:effectLst/>
                        </a:rPr>
                        <a:t>Получите </a:t>
                      </a:r>
                      <a:r>
                        <a:rPr lang="ru-RU" sz="1000" b="1" dirty="0" smtClean="0">
                          <a:effectLst/>
                        </a:rPr>
                        <a:t>чек с информацией о принятом  платеже</a:t>
                      </a:r>
                    </a:p>
                    <a:p>
                      <a:pPr lvl="0" algn="l"/>
                      <a:endParaRPr lang="ru-RU" sz="1000" b="0" dirty="0" smtClean="0"/>
                    </a:p>
                    <a:p>
                      <a:pPr algn="l"/>
                      <a:endParaRPr lang="ru-RU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lvl="0" indent="-177800" algn="l">
                        <a:buFont typeface="+mj-lt"/>
                        <a:buAutoNum type="arabicPeriod"/>
                      </a:pPr>
                      <a:r>
                        <a:rPr lang="ru-RU" sz="1000" b="1" dirty="0" smtClean="0"/>
                        <a:t>Откройте сайт Сбербанка </a:t>
                      </a:r>
                      <a:r>
                        <a:rPr lang="en-US" sz="1000" b="1" dirty="0" smtClean="0">
                          <a:solidFill>
                            <a:srgbClr val="00703C"/>
                          </a:solidFill>
                        </a:rPr>
                        <a:t>www.sberbank.ru</a:t>
                      </a:r>
                      <a:endParaRPr lang="ru-RU" sz="1000" b="1" dirty="0" smtClean="0">
                        <a:solidFill>
                          <a:srgbClr val="00703C"/>
                        </a:solidFill>
                      </a:endParaRPr>
                    </a:p>
                    <a:p>
                      <a:pPr marL="177800" lvl="0" indent="-177800" algn="l">
                        <a:buFont typeface="+mj-lt"/>
                        <a:buAutoNum type="arabicPeriod"/>
                      </a:pPr>
                      <a:r>
                        <a:rPr lang="ru-RU" sz="1000" b="1" dirty="0" smtClean="0"/>
                        <a:t>Перейдите на страницу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«Сбербанк Онлайн»</a:t>
                      </a:r>
                    </a:p>
                    <a:p>
                      <a:pPr marL="177800" lvl="0" indent="-177800" algn="l">
                        <a:buFont typeface="+mj-lt"/>
                        <a:buAutoNum type="arabicPeriod"/>
                      </a:pPr>
                      <a:r>
                        <a:rPr lang="ru-RU" sz="1000" b="1" dirty="0" smtClean="0"/>
                        <a:t>Введите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«ИДЕНТИФИКАТОР ПОЛЬЗОВАТЕЛЯ</a:t>
                      </a: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</a:rPr>
                        <a:t> ИЛИ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ЛОГИН»</a:t>
                      </a:r>
                    </a:p>
                    <a:p>
                      <a:pPr marL="177800" lvl="0" indent="-177800" algn="l">
                        <a:buFont typeface="+mj-lt"/>
                        <a:buAutoNum type="arabicPeriod"/>
                      </a:pPr>
                      <a:r>
                        <a:rPr lang="ru-RU" sz="1000" b="1" dirty="0" smtClean="0"/>
                        <a:t>Введите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«ПАРОЛЬ»</a:t>
                      </a:r>
                      <a:r>
                        <a:rPr lang="ru-RU" sz="1000" b="1" dirty="0" smtClean="0"/>
                        <a:t> </a:t>
                      </a:r>
                    </a:p>
                    <a:p>
                      <a:pPr marL="177800" lvl="0" indent="-177800" algn="l">
                        <a:buFont typeface="+mj-lt"/>
                        <a:buAutoNum type="arabicPeriod"/>
                      </a:pPr>
                      <a:r>
                        <a:rPr lang="ru-RU" sz="1000" b="1" dirty="0" smtClean="0"/>
                        <a:t>Выберите</a:t>
                      </a:r>
                      <a:r>
                        <a:rPr lang="ru-RU" sz="1000" b="1" baseline="0" dirty="0" smtClean="0"/>
                        <a:t>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ПЛАТЕЖИ»</a:t>
                      </a:r>
                      <a:endParaRPr lang="ru-RU" sz="1000" b="1" dirty="0" smtClean="0">
                        <a:solidFill>
                          <a:srgbClr val="00703C"/>
                        </a:solidFill>
                      </a:endParaRPr>
                    </a:p>
                    <a:p>
                      <a:pPr marL="177800" lvl="0" indent="-177800" algn="l">
                        <a:buFont typeface="+mj-lt"/>
                        <a:buAutoNum type="arabicPeriod"/>
                      </a:pPr>
                      <a:r>
                        <a:rPr lang="ru-RU" sz="1000" b="1" dirty="0" smtClean="0"/>
                        <a:t>В строке поиска задайте поиск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по ИНН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</a:t>
                      </a:r>
                      <a:r>
                        <a:rPr lang="ru-RU" sz="1000" b="1" kern="1200" dirty="0" smtClean="0">
                          <a:solidFill>
                            <a:srgbClr val="00703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7202189263»</a:t>
                      </a:r>
                    </a:p>
                    <a:p>
                      <a:pPr marL="177800" marR="0" lvl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Выберите</a:t>
                      </a:r>
                      <a:r>
                        <a:rPr lang="ru-RU" sz="1000" b="1" kern="1200" baseline="0" dirty="0" smtClean="0">
                          <a:solidFill>
                            <a:srgbClr val="00703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0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ДШИ Гармония</a:t>
                      </a:r>
                      <a:r>
                        <a:rPr lang="ru-RU" sz="10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(Платная образовательная услуга)</a:t>
                      </a:r>
                      <a:endParaRPr lang="ru-RU" sz="1000" b="1" kern="1200" baseline="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7800" lvl="0" indent="-177800" algn="l">
                        <a:buFont typeface="+mj-lt"/>
                        <a:buAutoNum type="arabicPeriod"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ru-RU" sz="1000" b="1" dirty="0" smtClean="0"/>
                        <a:t>ыберите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«КАРТА СПИСАНИЯ»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effectLst/>
                        </a:rPr>
                        <a:t>Введите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«ЛИЦЕВОЙ СЧЕТ»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- «ДАЛЕЕ»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effectLst/>
                        </a:rPr>
                        <a:t>Убедитесь в правильности информации на экране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 необходимости скорректируйте </a:t>
                      </a:r>
                      <a:r>
                        <a:rPr lang="ru-RU" sz="1000" b="1" baseline="0" smtClean="0">
                          <a:solidFill>
                            <a:srgbClr val="00703C"/>
                          </a:solidFill>
                        </a:rPr>
                        <a:t>«СУММУ» - ПРОДОЛЖИТЬ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smtClean="0">
                          <a:effectLst/>
                        </a:rPr>
                        <a:t>Ознакомьтесь </a:t>
                      </a:r>
                      <a:r>
                        <a:rPr lang="ru-RU" sz="1000" b="1" dirty="0" smtClean="0">
                          <a:effectLst/>
                        </a:rPr>
                        <a:t>с детализацией платежа на экране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/>
                        <a:t>Выберите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 «ПОДТВЕРДИТЬ ПО SMS»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Введите для подтверждения </a:t>
                      </a: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</a:rPr>
                        <a:t>ПАРОЛЬ ИЗ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 SMS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/>
                        <a:t>Выберите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«ПОДТВЕРДИТЬ»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700" b="1" dirty="0" smtClean="0">
                        <a:solidFill>
                          <a:srgbClr val="00703C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700" b="1" dirty="0" smtClean="0">
                        <a:solidFill>
                          <a:srgbClr val="00703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385048" y="6228221"/>
            <a:ext cx="352839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u="none" strike="noStrike" dirty="0" smtClean="0">
                <a:effectLst/>
              </a:rPr>
              <a:t>Если у </a:t>
            </a:r>
            <a:r>
              <a:rPr lang="ru-RU" sz="900" dirty="0" smtClean="0"/>
              <a:t>Вас возникли вопросы по</a:t>
            </a:r>
            <a:r>
              <a:rPr lang="ru-RU" sz="900" dirty="0" smtClean="0">
                <a:effectLst/>
              </a:rPr>
              <a:t> проведению операции, обратитесь к консультанту-администратору в офисе банка или по телефону горячей линии – Вам обязательно помогут.</a:t>
            </a:r>
            <a:endParaRPr lang="ru-RU" sz="900" dirty="0"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4529" y="6166666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800" dirty="0"/>
              <a:t>П</a:t>
            </a:r>
            <a:r>
              <a:rPr lang="ru-RU" sz="800" dirty="0" smtClean="0">
                <a:effectLst/>
              </a:rPr>
              <a:t>АО Сбербанк </a:t>
            </a:r>
          </a:p>
          <a:p>
            <a:pPr algn="ctr">
              <a:spcAft>
                <a:spcPts val="0"/>
              </a:spcAft>
            </a:pPr>
            <a:r>
              <a:rPr lang="ru-RU" sz="800" dirty="0" smtClean="0">
                <a:effectLst/>
              </a:rPr>
              <a:t>Генеральная лицензия </a:t>
            </a:r>
            <a:r>
              <a:rPr lang="ru-RU" sz="800" dirty="0" smtClean="0"/>
              <a:t>Банка России на осуществление банковских операций № 1481 от </a:t>
            </a:r>
            <a:r>
              <a:rPr lang="en-US" sz="800" dirty="0" smtClean="0"/>
              <a:t>11</a:t>
            </a:r>
            <a:r>
              <a:rPr lang="ru-RU" sz="800" dirty="0" smtClean="0"/>
              <a:t>.08.201</a:t>
            </a:r>
            <a:r>
              <a:rPr lang="en-US" sz="800" dirty="0" smtClean="0"/>
              <a:t>5</a:t>
            </a:r>
            <a:r>
              <a:rPr lang="ru-RU" sz="800" dirty="0" smtClean="0"/>
              <a:t> г. </a:t>
            </a:r>
            <a:endParaRPr lang="en-US" sz="800" dirty="0" smtClean="0"/>
          </a:p>
          <a:p>
            <a:pPr algn="ctr">
              <a:spcAft>
                <a:spcPts val="0"/>
              </a:spcAft>
            </a:pPr>
            <a:r>
              <a:rPr lang="ru-RU" sz="800" dirty="0" smtClean="0">
                <a:effectLst/>
              </a:rPr>
              <a:t>Телефон для справок: 8-800-555-55-50 (звонки по России – бесплатно).</a:t>
            </a:r>
          </a:p>
          <a:p>
            <a:pPr algn="ctr">
              <a:spcAft>
                <a:spcPts val="0"/>
              </a:spcAft>
            </a:pPr>
            <a:r>
              <a:rPr lang="en-US" sz="800" dirty="0" smtClean="0"/>
              <a:t>www.sberbank.ru</a:t>
            </a:r>
            <a:endParaRPr lang="ru-RU" sz="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62" y="116632"/>
            <a:ext cx="1512168" cy="49289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3041992" y="85854"/>
            <a:ext cx="6392669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200" b="1" cap="all" smtClean="0">
                <a:solidFill>
                  <a:srgbClr val="00703C"/>
                </a:solidFill>
              </a:rPr>
              <a:t>Памятка по оплате услуг (обучение)</a:t>
            </a:r>
            <a:endParaRPr lang="en-US" sz="7200" b="1" cap="all" smtClean="0">
              <a:solidFill>
                <a:srgbClr val="00703C"/>
              </a:solidFill>
            </a:endParaRPr>
          </a:p>
          <a:p>
            <a:r>
              <a:rPr lang="ru-RU" sz="7200" b="1" smtClean="0">
                <a:solidFill>
                  <a:srgbClr val="00703C"/>
                </a:solidFill>
              </a:rPr>
              <a:t>МАУ ДО  "ДШИ"Гармония"</a:t>
            </a:r>
            <a:endParaRPr lang="ru-RU" sz="7200" b="1" cap="all" dirty="0" smtClean="0">
              <a:solidFill>
                <a:srgbClr val="0070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91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</TotalTime>
  <Words>328</Words>
  <Application>Microsoft Office PowerPoint</Application>
  <PresentationFormat>Лист A4 (210x297 мм)</PresentationFormat>
  <Paragraphs>51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Company>ЗСБ СБРФ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Александров Вячеслав Владимирович</dc:creator>
  <cp:lastModifiedBy>Парфенова Елена Владимировна</cp:lastModifiedBy>
  <cp:revision>87</cp:revision>
  <cp:lastPrinted>2026-07-23T09:31:01Z</cp:lastPrinted>
  <dcterms:created xsi:type="dcterms:W3CDTF">2015-02-18T06:14:00Z</dcterms:created>
  <dcterms:modified xsi:type="dcterms:W3CDTF">2026-07-23T12:54:53Z</dcterms:modified>
</cp:coreProperties>
</file>